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8" r:id="rId4"/>
    <p:sldId id="269" r:id="rId5"/>
    <p:sldId id="270" r:id="rId6"/>
    <p:sldId id="259" r:id="rId7"/>
    <p:sldId id="263" r:id="rId8"/>
    <p:sldId id="264" r:id="rId9"/>
    <p:sldId id="265" r:id="rId10"/>
    <p:sldId id="260" r:id="rId11"/>
    <p:sldId id="261" r:id="rId12"/>
    <p:sldId id="262" r:id="rId13"/>
    <p:sldId id="266" r:id="rId14"/>
    <p:sldId id="267" r:id="rId15"/>
    <p:sldId id="271"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59" d="100"/>
          <a:sy n="159" d="100"/>
        </p:scale>
        <p:origin x="254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3D83B388-7950-4904-ACBC-9FEDEEB72832}" type="datetimeFigureOut">
              <a:rPr lang="en-GB" smtClean="0"/>
              <a:t>21/11/2023</a:t>
            </a:fld>
            <a:endParaRPr lang="en-GB"/>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GB"/>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8930EBAB-741B-457D-94D7-D9B933E2CEFA}" type="slidenum">
              <a:rPr lang="en-GB" smtClean="0"/>
              <a:t>‹#›</a:t>
            </a:fld>
            <a:endParaRPr lang="en-GB"/>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39431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3B388-7950-4904-ACBC-9FEDEEB72832}" type="datetimeFigureOut">
              <a:rPr lang="en-GB" smtClean="0"/>
              <a:t>21/11/2023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379479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3B388-7950-4904-ACBC-9FEDEEB72832}" type="datetimeFigureOut">
              <a:rPr lang="en-GB" smtClean="0"/>
              <a:t>21/11/2023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1793315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3B388-7950-4904-ACBC-9FEDEEB72832}" type="datetimeFigureOut">
              <a:rPr lang="en-GB" smtClean="0"/>
              <a:t>21/11/2023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30EBAB-741B-457D-94D7-D9B933E2CEFA}" type="slidenum">
              <a:rPr lang="en-GB" smtClean="0"/>
              <a:t>‹#›</a:t>
            </a:fld>
            <a:endParaRPr lang="en-GB"/>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89263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3B388-7950-4904-ACBC-9FEDEEB72832}" type="datetimeFigureOut">
              <a:rPr lang="en-GB" smtClean="0"/>
              <a:t>21/11/2023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1121899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D83B388-7950-4904-ACBC-9FEDEEB72832}" type="datetimeFigureOut">
              <a:rPr lang="en-GB" smtClean="0"/>
              <a:t>21/11/2023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23027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D83B388-7950-4904-ACBC-9FEDEEB72832}" type="datetimeFigureOut">
              <a:rPr lang="en-GB" smtClean="0"/>
              <a:t>21/11/2023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1489183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83B388-7950-4904-ACBC-9FEDEEB72832}" type="datetimeFigureOut">
              <a:rPr lang="en-GB" smtClean="0"/>
              <a:t>21/11/2023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42077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83B388-7950-4904-ACBC-9FEDEEB72832}" type="datetimeFigureOut">
              <a:rPr lang="en-GB" smtClean="0"/>
              <a:t>21/11/2023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986582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83B388-7950-4904-ACBC-9FEDEEB72832}" type="datetimeFigureOut">
              <a:rPr lang="en-GB" smtClean="0"/>
              <a:t>21/11/2023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95806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3B388-7950-4904-ACBC-9FEDEEB72832}" type="datetimeFigureOut">
              <a:rPr lang="en-GB" smtClean="0"/>
              <a:t>21/11/2023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102040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83B388-7950-4904-ACBC-9FEDEEB72832}" type="datetimeFigureOut">
              <a:rPr lang="en-GB" smtClean="0"/>
              <a:t>21/11/2023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215035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83B388-7950-4904-ACBC-9FEDEEB72832}" type="datetimeFigureOut">
              <a:rPr lang="en-GB" smtClean="0"/>
              <a:t>21/11/2023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1950399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83B388-7950-4904-ACBC-9FEDEEB72832}" type="datetimeFigureOut">
              <a:rPr lang="en-GB" smtClean="0"/>
              <a:t>21/11/2023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2813855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3B388-7950-4904-ACBC-9FEDEEB72832}" type="datetimeFigureOut">
              <a:rPr lang="en-GB" smtClean="0"/>
              <a:t>21/11/2023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198340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3B388-7950-4904-ACBC-9FEDEEB72832}" type="datetimeFigureOut">
              <a:rPr lang="en-GB" smtClean="0"/>
              <a:t>21/11/2023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376806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3B388-7950-4904-ACBC-9FEDEEB72832}" type="datetimeFigureOut">
              <a:rPr lang="en-GB" smtClean="0"/>
              <a:t>21/11/2023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30EBAB-741B-457D-94D7-D9B933E2CEFA}" type="slidenum">
              <a:rPr lang="en-GB" smtClean="0"/>
              <a:t>‹#›</a:t>
            </a:fld>
            <a:endParaRPr lang="en-GB"/>
          </a:p>
        </p:txBody>
      </p:sp>
    </p:spTree>
    <p:extLst>
      <p:ext uri="{BB962C8B-B14F-4D97-AF65-F5344CB8AC3E}">
        <p14:creationId xmlns:p14="http://schemas.microsoft.com/office/powerpoint/2010/main" val="1942021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3D83B388-7950-4904-ACBC-9FEDEEB72832}" type="datetimeFigureOut">
              <a:rPr lang="en-GB" smtClean="0"/>
              <a:t>21/11/2023</a:t>
            </a:fld>
            <a:endParaRPr lang="en-GB"/>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GB"/>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8930EBAB-741B-457D-94D7-D9B933E2CEFA}" type="slidenum">
              <a:rPr lang="en-GB" smtClean="0"/>
              <a:t>‹#›</a:t>
            </a:fld>
            <a:endParaRPr lang="en-GB"/>
          </a:p>
        </p:txBody>
      </p:sp>
    </p:spTree>
    <p:extLst>
      <p:ext uri="{BB962C8B-B14F-4D97-AF65-F5344CB8AC3E}">
        <p14:creationId xmlns:p14="http://schemas.microsoft.com/office/powerpoint/2010/main" val="2338954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F57E-DE90-2B42-8DE1-92CF8BE51E40}"/>
              </a:ext>
            </a:extLst>
          </p:cNvPr>
          <p:cNvSpPr>
            <a:spLocks noGrp="1"/>
          </p:cNvSpPr>
          <p:nvPr>
            <p:ph type="ctrTitle"/>
          </p:nvPr>
        </p:nvSpPr>
        <p:spPr/>
        <p:txBody>
          <a:bodyPr/>
          <a:lstStyle/>
          <a:p>
            <a:r>
              <a:rPr lang="en-GB" dirty="0"/>
              <a:t>Questionnaires and Surveys</a:t>
            </a:r>
          </a:p>
        </p:txBody>
      </p:sp>
      <p:sp>
        <p:nvSpPr>
          <p:cNvPr id="3" name="Subtitle 2">
            <a:extLst>
              <a:ext uri="{FF2B5EF4-FFF2-40B4-BE49-F238E27FC236}">
                <a16:creationId xmlns:a16="http://schemas.microsoft.com/office/drawing/2014/main" id="{F2AB98D3-B4A0-4F9D-CBF3-747F149FF106}"/>
              </a:ext>
            </a:extLst>
          </p:cNvPr>
          <p:cNvSpPr>
            <a:spLocks noGrp="1"/>
          </p:cNvSpPr>
          <p:nvPr>
            <p:ph type="subTitle" idx="1"/>
          </p:nvPr>
        </p:nvSpPr>
        <p:spPr/>
        <p:txBody>
          <a:bodyPr/>
          <a:lstStyle/>
          <a:p>
            <a:r>
              <a:rPr lang="en-GB" dirty="0"/>
              <a:t>How to ask people questions</a:t>
            </a:r>
          </a:p>
        </p:txBody>
      </p:sp>
    </p:spTree>
    <p:extLst>
      <p:ext uri="{BB962C8B-B14F-4D97-AF65-F5344CB8AC3E}">
        <p14:creationId xmlns:p14="http://schemas.microsoft.com/office/powerpoint/2010/main" val="3945915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6EEE-3A62-FF1E-3702-DE88EC02F58B}"/>
              </a:ext>
            </a:extLst>
          </p:cNvPr>
          <p:cNvSpPr>
            <a:spLocks noGrp="1"/>
          </p:cNvSpPr>
          <p:nvPr>
            <p:ph type="title"/>
          </p:nvPr>
        </p:nvSpPr>
        <p:spPr>
          <a:xfrm rot="16200000">
            <a:off x="-2755040" y="2984028"/>
            <a:ext cx="6508701" cy="998620"/>
          </a:xfrm>
        </p:spPr>
        <p:txBody>
          <a:bodyPr/>
          <a:lstStyle/>
          <a:p>
            <a:r>
              <a:rPr lang="en-GB" dirty="0"/>
              <a:t>Questionnaire design</a:t>
            </a:r>
          </a:p>
        </p:txBody>
      </p:sp>
      <p:pic>
        <p:nvPicPr>
          <p:cNvPr id="4" name="YEs Prime Minister Questionnaires">
            <a:hlinkClick r:id="" action="ppaction://media"/>
            <a:extLst>
              <a:ext uri="{FF2B5EF4-FFF2-40B4-BE49-F238E27FC236}">
                <a16:creationId xmlns:a16="http://schemas.microsoft.com/office/drawing/2014/main" id="{168300DF-713C-B559-F929-D7242B91EDF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630280" y="170454"/>
            <a:ext cx="8195468" cy="5851351"/>
          </a:xfrm>
        </p:spPr>
      </p:pic>
      <p:sp>
        <p:nvSpPr>
          <p:cNvPr id="5" name="Title 1">
            <a:extLst>
              <a:ext uri="{FF2B5EF4-FFF2-40B4-BE49-F238E27FC236}">
                <a16:creationId xmlns:a16="http://schemas.microsoft.com/office/drawing/2014/main" id="{5F3FBF68-DDFC-6337-B50D-EEB204724C07}"/>
              </a:ext>
            </a:extLst>
          </p:cNvPr>
          <p:cNvSpPr txBox="1">
            <a:spLocks/>
          </p:cNvSpPr>
          <p:nvPr/>
        </p:nvSpPr>
        <p:spPr>
          <a:xfrm>
            <a:off x="5963846" y="5739069"/>
            <a:ext cx="5965466" cy="99862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GB" dirty="0">
                <a:solidFill>
                  <a:schemeClr val="accent1">
                    <a:lumMod val="20000"/>
                    <a:lumOff val="80000"/>
                  </a:schemeClr>
                </a:solidFill>
              </a:rPr>
              <a:t>Yes, Prime Minister, 1987</a:t>
            </a:r>
          </a:p>
        </p:txBody>
      </p:sp>
    </p:spTree>
    <p:extLst>
      <p:ext uri="{BB962C8B-B14F-4D97-AF65-F5344CB8AC3E}">
        <p14:creationId xmlns:p14="http://schemas.microsoft.com/office/powerpoint/2010/main" val="4684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2AD5-B932-DE3B-D7E6-E8D1E460C1F5}"/>
              </a:ext>
            </a:extLst>
          </p:cNvPr>
          <p:cNvSpPr>
            <a:spLocks noGrp="1"/>
          </p:cNvSpPr>
          <p:nvPr>
            <p:ph type="title"/>
          </p:nvPr>
        </p:nvSpPr>
        <p:spPr/>
        <p:txBody>
          <a:bodyPr/>
          <a:lstStyle/>
          <a:p>
            <a:r>
              <a:rPr lang="en-GB" dirty="0"/>
              <a:t>Good questionnaire design</a:t>
            </a:r>
          </a:p>
        </p:txBody>
      </p:sp>
      <p:sp>
        <p:nvSpPr>
          <p:cNvPr id="3" name="Content Placeholder 2">
            <a:extLst>
              <a:ext uri="{FF2B5EF4-FFF2-40B4-BE49-F238E27FC236}">
                <a16:creationId xmlns:a16="http://schemas.microsoft.com/office/drawing/2014/main" id="{F42153D4-8629-32B9-AE64-4BAE59535CB1}"/>
              </a:ext>
            </a:extLst>
          </p:cNvPr>
          <p:cNvSpPr>
            <a:spLocks noGrp="1"/>
          </p:cNvSpPr>
          <p:nvPr>
            <p:ph sz="quarter" idx="13"/>
          </p:nvPr>
        </p:nvSpPr>
        <p:spPr>
          <a:xfrm>
            <a:off x="685800" y="1786690"/>
            <a:ext cx="10394707" cy="3587896"/>
          </a:xfrm>
        </p:spPr>
        <p:txBody>
          <a:bodyPr/>
          <a:lstStyle/>
          <a:p>
            <a:r>
              <a:rPr lang="en-GB" dirty="0"/>
              <a:t>Avoid agree/ disagree questions</a:t>
            </a:r>
          </a:p>
          <a:p>
            <a:r>
              <a:rPr lang="en-GB" dirty="0"/>
              <a:t>Use words as opposed to numbers or letters</a:t>
            </a:r>
          </a:p>
          <a:p>
            <a:r>
              <a:rPr lang="en-GB" dirty="0"/>
              <a:t>Ask about one idea at a time</a:t>
            </a:r>
          </a:p>
          <a:p>
            <a:r>
              <a:rPr lang="en-GB" dirty="0"/>
              <a:t>Use positive phrases in the question as opposed to negative ones</a:t>
            </a:r>
          </a:p>
          <a:p>
            <a:r>
              <a:rPr lang="en-GB" dirty="0"/>
              <a:t>Use about five possible responses for each question</a:t>
            </a:r>
          </a:p>
          <a:p>
            <a:r>
              <a:rPr lang="en-GB" dirty="0"/>
              <a:t>Design the look of the questionnaire carefully leaving options with equal space between them</a:t>
            </a:r>
          </a:p>
          <a:p>
            <a:endParaRPr lang="en-GB" dirty="0"/>
          </a:p>
        </p:txBody>
      </p:sp>
    </p:spTree>
    <p:extLst>
      <p:ext uri="{BB962C8B-B14F-4D97-AF65-F5344CB8AC3E}">
        <p14:creationId xmlns:p14="http://schemas.microsoft.com/office/powerpoint/2010/main" val="3769228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42EF-F289-B866-2BC2-33F3DE8037C6}"/>
              </a:ext>
            </a:extLst>
          </p:cNvPr>
          <p:cNvSpPr>
            <a:spLocks noGrp="1"/>
          </p:cNvSpPr>
          <p:nvPr>
            <p:ph type="title"/>
          </p:nvPr>
        </p:nvSpPr>
        <p:spPr/>
        <p:txBody>
          <a:bodyPr/>
          <a:lstStyle/>
          <a:p>
            <a:r>
              <a:rPr lang="en-GB" dirty="0"/>
              <a:t>Good questionnaire design</a:t>
            </a:r>
          </a:p>
        </p:txBody>
      </p:sp>
      <p:sp>
        <p:nvSpPr>
          <p:cNvPr id="3" name="Content Placeholder 2">
            <a:extLst>
              <a:ext uri="{FF2B5EF4-FFF2-40B4-BE49-F238E27FC236}">
                <a16:creationId xmlns:a16="http://schemas.microsoft.com/office/drawing/2014/main" id="{7B5FE0FF-E73C-C49C-5274-ACE81F2CFDDE}"/>
              </a:ext>
            </a:extLst>
          </p:cNvPr>
          <p:cNvSpPr>
            <a:spLocks noGrp="1"/>
          </p:cNvSpPr>
          <p:nvPr>
            <p:ph sz="quarter" idx="13"/>
          </p:nvPr>
        </p:nvSpPr>
        <p:spPr/>
        <p:txBody>
          <a:bodyPr/>
          <a:lstStyle/>
          <a:p>
            <a:r>
              <a:rPr lang="en-GB" dirty="0"/>
              <a:t>Ask important questions early in the questionnaire</a:t>
            </a:r>
          </a:p>
          <a:p>
            <a:r>
              <a:rPr lang="en-GB" dirty="0"/>
              <a:t>Ensure that each possible response could apply to every respondent</a:t>
            </a:r>
          </a:p>
          <a:p>
            <a:r>
              <a:rPr lang="en-GB" dirty="0"/>
              <a:t>Maintain a constant visual layout in the questionnaire</a:t>
            </a:r>
          </a:p>
          <a:p>
            <a:r>
              <a:rPr lang="en-GB" dirty="0"/>
              <a:t>Avoid leading questions</a:t>
            </a:r>
          </a:p>
          <a:p>
            <a:r>
              <a:rPr lang="en-GB" dirty="0"/>
              <a:t>Place personal information questions towards the end of the questionnaire</a:t>
            </a:r>
          </a:p>
          <a:p>
            <a:r>
              <a:rPr lang="en-GB" dirty="0"/>
              <a:t>Ensure every possibility is covered</a:t>
            </a:r>
          </a:p>
        </p:txBody>
      </p:sp>
    </p:spTree>
    <p:extLst>
      <p:ext uri="{BB962C8B-B14F-4D97-AF65-F5344CB8AC3E}">
        <p14:creationId xmlns:p14="http://schemas.microsoft.com/office/powerpoint/2010/main" val="4138937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6244-218B-8684-3669-4B5C68315BCE}"/>
              </a:ext>
            </a:extLst>
          </p:cNvPr>
          <p:cNvSpPr>
            <a:spLocks noGrp="1"/>
          </p:cNvSpPr>
          <p:nvPr>
            <p:ph type="title"/>
          </p:nvPr>
        </p:nvSpPr>
        <p:spPr/>
        <p:txBody>
          <a:bodyPr/>
          <a:lstStyle/>
          <a:p>
            <a:r>
              <a:rPr lang="en-GB" dirty="0"/>
              <a:t>Probability Sampling methods</a:t>
            </a:r>
          </a:p>
        </p:txBody>
      </p:sp>
      <p:sp>
        <p:nvSpPr>
          <p:cNvPr id="3" name="Content Placeholder 2">
            <a:extLst>
              <a:ext uri="{FF2B5EF4-FFF2-40B4-BE49-F238E27FC236}">
                <a16:creationId xmlns:a16="http://schemas.microsoft.com/office/drawing/2014/main" id="{F6BAF981-C89A-CE19-2108-F3CFEF6401B4}"/>
              </a:ext>
            </a:extLst>
          </p:cNvPr>
          <p:cNvSpPr>
            <a:spLocks noGrp="1"/>
          </p:cNvSpPr>
          <p:nvPr>
            <p:ph sz="quarter" idx="13"/>
          </p:nvPr>
        </p:nvSpPr>
        <p:spPr/>
        <p:txBody>
          <a:bodyPr>
            <a:normAutofit fontScale="77500" lnSpcReduction="20000"/>
          </a:bodyPr>
          <a:lstStyle/>
          <a:p>
            <a:r>
              <a:rPr lang="en-GB" dirty="0"/>
              <a:t>Simple Random Sampling</a:t>
            </a:r>
          </a:p>
          <a:p>
            <a:pPr lvl="1"/>
            <a:r>
              <a:rPr lang="en-GB" dirty="0"/>
              <a:t>Each record is numbered and the numbers are picked at random</a:t>
            </a:r>
          </a:p>
          <a:p>
            <a:r>
              <a:rPr lang="en-GB" dirty="0"/>
              <a:t>Systematic sampling</a:t>
            </a:r>
          </a:p>
          <a:p>
            <a:pPr lvl="1"/>
            <a:r>
              <a:rPr lang="en-GB" dirty="0"/>
              <a:t>Records are listed and, for example, every tenth record is selected.  Got to watch out for the ordering of the records as these may provide a bias that may not be easily detected.</a:t>
            </a:r>
          </a:p>
          <a:p>
            <a:r>
              <a:rPr lang="en-GB" dirty="0"/>
              <a:t>Stratified sampling</a:t>
            </a:r>
          </a:p>
          <a:p>
            <a:pPr lvl="1"/>
            <a:r>
              <a:rPr lang="en-GB" dirty="0"/>
              <a:t>Records are grouped by a particular attribute such as gender.  You select the same number of records from each group.</a:t>
            </a:r>
          </a:p>
          <a:p>
            <a:r>
              <a:rPr lang="en-GB" dirty="0"/>
              <a:t>Clustered sampling</a:t>
            </a:r>
          </a:p>
          <a:p>
            <a:pPr lvl="1"/>
            <a:r>
              <a:rPr lang="en-GB" dirty="0"/>
              <a:t>Defined samples such as people from Rothwell.  In single stage cluster sampling, all people from Rothwell are included.  In double stage cluster sampling, a few are selected and then maybe compared with selected people from Middleton.</a:t>
            </a:r>
          </a:p>
          <a:p>
            <a:endParaRPr lang="en-GB" dirty="0"/>
          </a:p>
        </p:txBody>
      </p:sp>
    </p:spTree>
    <p:extLst>
      <p:ext uri="{BB962C8B-B14F-4D97-AF65-F5344CB8AC3E}">
        <p14:creationId xmlns:p14="http://schemas.microsoft.com/office/powerpoint/2010/main" val="470524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2811-07E6-3B3D-0657-40E71A4C7FD7}"/>
              </a:ext>
            </a:extLst>
          </p:cNvPr>
          <p:cNvSpPr>
            <a:spLocks noGrp="1"/>
          </p:cNvSpPr>
          <p:nvPr>
            <p:ph type="title"/>
          </p:nvPr>
        </p:nvSpPr>
        <p:spPr/>
        <p:txBody>
          <a:bodyPr>
            <a:normAutofit fontScale="90000"/>
          </a:bodyPr>
          <a:lstStyle/>
          <a:p>
            <a:r>
              <a:rPr lang="en-GB" dirty="0"/>
              <a:t>Non-probability sampling methods</a:t>
            </a:r>
          </a:p>
        </p:txBody>
      </p:sp>
      <p:sp>
        <p:nvSpPr>
          <p:cNvPr id="3" name="Content Placeholder 2">
            <a:extLst>
              <a:ext uri="{FF2B5EF4-FFF2-40B4-BE49-F238E27FC236}">
                <a16:creationId xmlns:a16="http://schemas.microsoft.com/office/drawing/2014/main" id="{D4D8B183-0CE8-F862-7FDB-56DD79DD187C}"/>
              </a:ext>
            </a:extLst>
          </p:cNvPr>
          <p:cNvSpPr>
            <a:spLocks noGrp="1"/>
          </p:cNvSpPr>
          <p:nvPr>
            <p:ph sz="quarter" idx="13"/>
          </p:nvPr>
        </p:nvSpPr>
        <p:spPr/>
        <p:txBody>
          <a:bodyPr>
            <a:normAutofit fontScale="77500" lnSpcReduction="20000"/>
          </a:bodyPr>
          <a:lstStyle/>
          <a:p>
            <a:r>
              <a:rPr lang="en-GB" dirty="0"/>
              <a:t>Convenience sampling</a:t>
            </a:r>
          </a:p>
          <a:p>
            <a:pPr lvl="1"/>
            <a:r>
              <a:rPr lang="en-GB" dirty="0"/>
              <a:t>PARTICIPANTS SELECTED ON AVAILABILITY AND WILLINGNESS TO TAKE PART.  Volunteer Bias may come into play here</a:t>
            </a:r>
          </a:p>
          <a:p>
            <a:r>
              <a:rPr lang="en-GB" dirty="0"/>
              <a:t>Quota sampling</a:t>
            </a:r>
          </a:p>
          <a:p>
            <a:pPr lvl="1"/>
            <a:r>
              <a:rPr lang="en-GB" dirty="0"/>
              <a:t>Interviewers are asked to select 20 adult males, 20 adult females, 10 teenage boys and 10 teenage girls to interview.  Ideally, the proportion is the same as the proportion of the population.</a:t>
            </a:r>
          </a:p>
          <a:p>
            <a:r>
              <a:rPr lang="en-GB" dirty="0"/>
              <a:t>Judgement or purposeful sampling</a:t>
            </a:r>
          </a:p>
          <a:p>
            <a:pPr lvl="1"/>
            <a:r>
              <a:rPr lang="en-GB" dirty="0"/>
              <a:t>Researcher chooses to interview people based on particular attributes.  TV and news companies use this a lot.  Might not be representative of the population in general</a:t>
            </a:r>
          </a:p>
          <a:p>
            <a:r>
              <a:rPr lang="en-GB" dirty="0"/>
              <a:t>Snowball sampling</a:t>
            </a:r>
          </a:p>
          <a:p>
            <a:pPr lvl="1"/>
            <a:r>
              <a:rPr lang="en-GB" dirty="0"/>
              <a:t>Existing subjects are asked to nominate other subjects known to them.  There is a significant risk of selection bias.</a:t>
            </a:r>
          </a:p>
        </p:txBody>
      </p:sp>
    </p:spTree>
    <p:extLst>
      <p:ext uri="{BB962C8B-B14F-4D97-AF65-F5344CB8AC3E}">
        <p14:creationId xmlns:p14="http://schemas.microsoft.com/office/powerpoint/2010/main" val="735671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8F07-E51C-5CA3-BCB4-7BEBEB9D001A}"/>
              </a:ext>
            </a:extLst>
          </p:cNvPr>
          <p:cNvSpPr>
            <a:spLocks noGrp="1"/>
          </p:cNvSpPr>
          <p:nvPr>
            <p:ph type="title"/>
          </p:nvPr>
        </p:nvSpPr>
        <p:spPr/>
        <p:txBody>
          <a:bodyPr/>
          <a:lstStyle/>
          <a:p>
            <a:r>
              <a:rPr lang="en-GB" dirty="0"/>
              <a:t>Example for Your task</a:t>
            </a:r>
          </a:p>
        </p:txBody>
      </p:sp>
      <p:sp>
        <p:nvSpPr>
          <p:cNvPr id="3" name="Content Placeholder 2">
            <a:extLst>
              <a:ext uri="{FF2B5EF4-FFF2-40B4-BE49-F238E27FC236}">
                <a16:creationId xmlns:a16="http://schemas.microsoft.com/office/drawing/2014/main" id="{484D2F9E-2A3A-5CAA-7C32-138412A7415B}"/>
              </a:ext>
            </a:extLst>
          </p:cNvPr>
          <p:cNvSpPr>
            <a:spLocks noGrp="1"/>
          </p:cNvSpPr>
          <p:nvPr>
            <p:ph sz="quarter" idx="13"/>
          </p:nvPr>
        </p:nvSpPr>
        <p:spPr/>
        <p:txBody>
          <a:bodyPr>
            <a:normAutofit/>
          </a:bodyPr>
          <a:lstStyle/>
          <a:p>
            <a:r>
              <a:rPr lang="en-GB" dirty="0"/>
              <a:t>What is the main consideration in determining your choice of holiday?</a:t>
            </a:r>
          </a:p>
          <a:p>
            <a:pPr lvl="1"/>
            <a:r>
              <a:rPr lang="en-GB" dirty="0"/>
              <a:t>Activities</a:t>
            </a:r>
          </a:p>
          <a:p>
            <a:pPr lvl="1"/>
            <a:r>
              <a:rPr lang="en-GB" dirty="0"/>
              <a:t>Attractions</a:t>
            </a:r>
          </a:p>
          <a:p>
            <a:pPr lvl="1"/>
            <a:r>
              <a:rPr lang="en-GB" dirty="0"/>
              <a:t>climate</a:t>
            </a:r>
          </a:p>
          <a:p>
            <a:pPr lvl="1"/>
            <a:r>
              <a:rPr lang="en-GB" dirty="0"/>
              <a:t>cost</a:t>
            </a:r>
          </a:p>
          <a:p>
            <a:pPr lvl="1"/>
            <a:r>
              <a:rPr lang="en-GB" dirty="0"/>
              <a:t>Flight length</a:t>
            </a:r>
          </a:p>
          <a:p>
            <a:pPr lvl="1"/>
            <a:r>
              <a:rPr lang="en-GB" dirty="0"/>
              <a:t>Other  _______________________________</a:t>
            </a:r>
          </a:p>
        </p:txBody>
      </p:sp>
    </p:spTree>
    <p:extLst>
      <p:ext uri="{BB962C8B-B14F-4D97-AF65-F5344CB8AC3E}">
        <p14:creationId xmlns:p14="http://schemas.microsoft.com/office/powerpoint/2010/main" val="3889193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8F07-E51C-5CA3-BCB4-7BEBEB9D001A}"/>
              </a:ext>
            </a:extLst>
          </p:cNvPr>
          <p:cNvSpPr>
            <a:spLocks noGrp="1"/>
          </p:cNvSpPr>
          <p:nvPr>
            <p:ph type="title"/>
          </p:nvPr>
        </p:nvSpPr>
        <p:spPr/>
        <p:txBody>
          <a:bodyPr/>
          <a:lstStyle/>
          <a:p>
            <a:r>
              <a:rPr lang="en-GB" dirty="0"/>
              <a:t>Your task</a:t>
            </a:r>
          </a:p>
        </p:txBody>
      </p:sp>
      <p:sp>
        <p:nvSpPr>
          <p:cNvPr id="3" name="Content Placeholder 2">
            <a:extLst>
              <a:ext uri="{FF2B5EF4-FFF2-40B4-BE49-F238E27FC236}">
                <a16:creationId xmlns:a16="http://schemas.microsoft.com/office/drawing/2014/main" id="{484D2F9E-2A3A-5CAA-7C32-138412A7415B}"/>
              </a:ext>
            </a:extLst>
          </p:cNvPr>
          <p:cNvSpPr>
            <a:spLocks noGrp="1"/>
          </p:cNvSpPr>
          <p:nvPr>
            <p:ph sz="quarter" idx="13"/>
          </p:nvPr>
        </p:nvSpPr>
        <p:spPr/>
        <p:txBody>
          <a:bodyPr/>
          <a:lstStyle/>
          <a:p>
            <a:r>
              <a:rPr lang="en-GB" dirty="0"/>
              <a:t>What </a:t>
            </a:r>
            <a:r>
              <a:rPr lang="en-GB"/>
              <a:t>makes an </a:t>
            </a:r>
            <a:r>
              <a:rPr lang="en-GB" dirty="0"/>
              <a:t>effective lesson?</a:t>
            </a:r>
          </a:p>
          <a:p>
            <a:r>
              <a:rPr lang="en-GB" dirty="0"/>
              <a:t>Come up with ideas for five questions that would go some way to finding out what makes a lesson effective</a:t>
            </a:r>
          </a:p>
          <a:p>
            <a:r>
              <a:rPr lang="en-GB" dirty="0"/>
              <a:t>Work in pairs to come up with your questions</a:t>
            </a:r>
          </a:p>
          <a:p>
            <a:r>
              <a:rPr lang="en-GB" dirty="0"/>
              <a:t>Categorise your answers so they can be easily coded into a computer</a:t>
            </a:r>
          </a:p>
        </p:txBody>
      </p:sp>
    </p:spTree>
    <p:extLst>
      <p:ext uri="{BB962C8B-B14F-4D97-AF65-F5344CB8AC3E}">
        <p14:creationId xmlns:p14="http://schemas.microsoft.com/office/powerpoint/2010/main" val="3356313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5342-7EDE-F376-B5FB-0DE24DC72CA7}"/>
              </a:ext>
            </a:extLst>
          </p:cNvPr>
          <p:cNvSpPr>
            <a:spLocks noGrp="1"/>
          </p:cNvSpPr>
          <p:nvPr>
            <p:ph type="title"/>
          </p:nvPr>
        </p:nvSpPr>
        <p:spPr/>
        <p:txBody>
          <a:bodyPr>
            <a:normAutofit fontScale="90000"/>
          </a:bodyPr>
          <a:lstStyle/>
          <a:p>
            <a:r>
              <a:rPr lang="en-GB" dirty="0"/>
              <a:t>What is truth? Ontologies and the like</a:t>
            </a:r>
          </a:p>
        </p:txBody>
      </p:sp>
      <p:sp>
        <p:nvSpPr>
          <p:cNvPr id="3" name="Content Placeholder 2">
            <a:extLst>
              <a:ext uri="{FF2B5EF4-FFF2-40B4-BE49-F238E27FC236}">
                <a16:creationId xmlns:a16="http://schemas.microsoft.com/office/drawing/2014/main" id="{48976542-489E-F562-0ECF-10A6B7C0DFD9}"/>
              </a:ext>
            </a:extLst>
          </p:cNvPr>
          <p:cNvSpPr>
            <a:spLocks noGrp="1"/>
          </p:cNvSpPr>
          <p:nvPr>
            <p:ph sz="quarter" idx="13"/>
          </p:nvPr>
        </p:nvSpPr>
        <p:spPr/>
        <p:txBody>
          <a:bodyPr/>
          <a:lstStyle/>
          <a:p>
            <a:r>
              <a:rPr lang="en-GB" dirty="0"/>
              <a:t>Idealist ontology – the truth is a construct of the mind.  What you know is what you think is true.</a:t>
            </a:r>
          </a:p>
          <a:p>
            <a:r>
              <a:rPr lang="en-GB" dirty="0"/>
              <a:t>Realist ontology – the truth is out there to be measured.  You can experiment and measure things and that will tell you what is true.</a:t>
            </a:r>
          </a:p>
          <a:p>
            <a:r>
              <a:rPr lang="en-GB" dirty="0"/>
              <a:t>The truth lies somewhere between these two extremes.  </a:t>
            </a:r>
          </a:p>
        </p:txBody>
      </p:sp>
    </p:spTree>
    <p:extLst>
      <p:ext uri="{BB962C8B-B14F-4D97-AF65-F5344CB8AC3E}">
        <p14:creationId xmlns:p14="http://schemas.microsoft.com/office/powerpoint/2010/main" val="157124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7C49-5DE2-4D3D-2381-D6EEADE8AF4E}"/>
              </a:ext>
            </a:extLst>
          </p:cNvPr>
          <p:cNvSpPr>
            <a:spLocks noGrp="1"/>
          </p:cNvSpPr>
          <p:nvPr>
            <p:ph type="title"/>
          </p:nvPr>
        </p:nvSpPr>
        <p:spPr/>
        <p:txBody>
          <a:bodyPr/>
          <a:lstStyle/>
          <a:p>
            <a:r>
              <a:rPr lang="en-GB" dirty="0"/>
              <a:t>Epistemology – study of truth</a:t>
            </a:r>
          </a:p>
        </p:txBody>
      </p:sp>
      <p:sp>
        <p:nvSpPr>
          <p:cNvPr id="3" name="Content Placeholder 2">
            <a:extLst>
              <a:ext uri="{FF2B5EF4-FFF2-40B4-BE49-F238E27FC236}">
                <a16:creationId xmlns:a16="http://schemas.microsoft.com/office/drawing/2014/main" id="{765FAFC5-B63F-FB2E-D402-A718A1F58874}"/>
              </a:ext>
            </a:extLst>
          </p:cNvPr>
          <p:cNvSpPr>
            <a:spLocks noGrp="1"/>
          </p:cNvSpPr>
          <p:nvPr>
            <p:ph sz="quarter" idx="13"/>
          </p:nvPr>
        </p:nvSpPr>
        <p:spPr/>
        <p:txBody>
          <a:bodyPr/>
          <a:lstStyle/>
          <a:p>
            <a:r>
              <a:rPr lang="en-GB" dirty="0"/>
              <a:t>Select your world view about a particular subject</a:t>
            </a:r>
          </a:p>
          <a:p>
            <a:r>
              <a:rPr lang="en-GB" dirty="0"/>
              <a:t>Select your specific epistemological approach</a:t>
            </a:r>
          </a:p>
          <a:p>
            <a:r>
              <a:rPr lang="en-GB" dirty="0"/>
              <a:t>Select your methodology</a:t>
            </a:r>
          </a:p>
        </p:txBody>
      </p:sp>
    </p:spTree>
    <p:extLst>
      <p:ext uri="{BB962C8B-B14F-4D97-AF65-F5344CB8AC3E}">
        <p14:creationId xmlns:p14="http://schemas.microsoft.com/office/powerpoint/2010/main" val="613815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4975E-A2E6-282A-33B1-8F1F2F971367}"/>
              </a:ext>
            </a:extLst>
          </p:cNvPr>
          <p:cNvSpPr>
            <a:spLocks noGrp="1"/>
          </p:cNvSpPr>
          <p:nvPr>
            <p:ph type="title"/>
          </p:nvPr>
        </p:nvSpPr>
        <p:spPr/>
        <p:txBody>
          <a:bodyPr/>
          <a:lstStyle/>
          <a:p>
            <a:r>
              <a:rPr lang="en-GB" dirty="0"/>
              <a:t>Studying the size of cows</a:t>
            </a:r>
          </a:p>
        </p:txBody>
      </p:sp>
      <p:sp>
        <p:nvSpPr>
          <p:cNvPr id="3" name="Content Placeholder 2">
            <a:extLst>
              <a:ext uri="{FF2B5EF4-FFF2-40B4-BE49-F238E27FC236}">
                <a16:creationId xmlns:a16="http://schemas.microsoft.com/office/drawing/2014/main" id="{72DDA750-4216-163A-7352-10012D635840}"/>
              </a:ext>
            </a:extLst>
          </p:cNvPr>
          <p:cNvSpPr>
            <a:spLocks noGrp="1"/>
          </p:cNvSpPr>
          <p:nvPr>
            <p:ph sz="quarter" idx="13"/>
          </p:nvPr>
        </p:nvSpPr>
        <p:spPr/>
        <p:txBody>
          <a:bodyPr/>
          <a:lstStyle/>
          <a:p>
            <a:r>
              <a:rPr lang="en-GB" dirty="0"/>
              <a:t>Choose to weigh the cows</a:t>
            </a:r>
          </a:p>
          <a:p>
            <a:r>
              <a:rPr lang="en-GB" dirty="0"/>
              <a:t>Choose to measure the height of cows</a:t>
            </a:r>
          </a:p>
          <a:p>
            <a:r>
              <a:rPr lang="en-GB" dirty="0"/>
              <a:t>Choose to measure the length of cows</a:t>
            </a:r>
          </a:p>
          <a:p>
            <a:endParaRPr lang="en-GB" dirty="0"/>
          </a:p>
          <a:p>
            <a:r>
              <a:rPr lang="en-GB" dirty="0"/>
              <a:t>These results would be based on a realist ontology where the world is out there to be measured</a:t>
            </a:r>
          </a:p>
        </p:txBody>
      </p:sp>
    </p:spTree>
    <p:extLst>
      <p:ext uri="{BB962C8B-B14F-4D97-AF65-F5344CB8AC3E}">
        <p14:creationId xmlns:p14="http://schemas.microsoft.com/office/powerpoint/2010/main" val="2458877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E8483-79F7-37E1-3776-D17C4EBC0915}"/>
              </a:ext>
            </a:extLst>
          </p:cNvPr>
          <p:cNvSpPr>
            <a:spLocks noGrp="1"/>
          </p:cNvSpPr>
          <p:nvPr>
            <p:ph type="title"/>
          </p:nvPr>
        </p:nvSpPr>
        <p:spPr/>
        <p:txBody>
          <a:bodyPr/>
          <a:lstStyle/>
          <a:p>
            <a:r>
              <a:rPr lang="en-GB" dirty="0"/>
              <a:t>Studying Friendship</a:t>
            </a:r>
          </a:p>
        </p:txBody>
      </p:sp>
      <p:sp>
        <p:nvSpPr>
          <p:cNvPr id="3" name="Content Placeholder 2">
            <a:extLst>
              <a:ext uri="{FF2B5EF4-FFF2-40B4-BE49-F238E27FC236}">
                <a16:creationId xmlns:a16="http://schemas.microsoft.com/office/drawing/2014/main" id="{57677D1C-4361-FF60-09EA-7CF941E99366}"/>
              </a:ext>
            </a:extLst>
          </p:cNvPr>
          <p:cNvSpPr>
            <a:spLocks noGrp="1"/>
          </p:cNvSpPr>
          <p:nvPr>
            <p:ph sz="quarter" idx="13"/>
          </p:nvPr>
        </p:nvSpPr>
        <p:spPr/>
        <p:txBody>
          <a:bodyPr/>
          <a:lstStyle/>
          <a:p>
            <a:r>
              <a:rPr lang="en-GB" dirty="0"/>
              <a:t>Set up a questionnaire about what makes a good friend</a:t>
            </a:r>
          </a:p>
          <a:p>
            <a:r>
              <a:rPr lang="en-GB" dirty="0"/>
              <a:t>Interview people about what makes a good friend and then perform a phenomenological analysis</a:t>
            </a:r>
          </a:p>
          <a:p>
            <a:endParaRPr lang="en-GB" dirty="0"/>
          </a:p>
          <a:p>
            <a:r>
              <a:rPr lang="en-GB" dirty="0"/>
              <a:t>These are trying to get the ideas from someone’s head so they are based on an idealist ontology</a:t>
            </a:r>
          </a:p>
        </p:txBody>
      </p:sp>
    </p:spTree>
    <p:extLst>
      <p:ext uri="{BB962C8B-B14F-4D97-AF65-F5344CB8AC3E}">
        <p14:creationId xmlns:p14="http://schemas.microsoft.com/office/powerpoint/2010/main" val="733579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4C7F-D80A-3636-5E99-1A507FC67E43}"/>
              </a:ext>
            </a:extLst>
          </p:cNvPr>
          <p:cNvSpPr>
            <a:spLocks noGrp="1"/>
          </p:cNvSpPr>
          <p:nvPr>
            <p:ph type="title"/>
          </p:nvPr>
        </p:nvSpPr>
        <p:spPr/>
        <p:txBody>
          <a:bodyPr/>
          <a:lstStyle/>
          <a:p>
            <a:r>
              <a:rPr lang="en-GB" dirty="0"/>
              <a:t>Measuring opinions</a:t>
            </a:r>
          </a:p>
        </p:txBody>
      </p:sp>
      <p:sp>
        <p:nvSpPr>
          <p:cNvPr id="3" name="Content Placeholder 2">
            <a:extLst>
              <a:ext uri="{FF2B5EF4-FFF2-40B4-BE49-F238E27FC236}">
                <a16:creationId xmlns:a16="http://schemas.microsoft.com/office/drawing/2014/main" id="{FC8FB9D6-58DC-18D0-B3B2-1ED05AA0FF74}"/>
              </a:ext>
            </a:extLst>
          </p:cNvPr>
          <p:cNvSpPr>
            <a:spLocks noGrp="1"/>
          </p:cNvSpPr>
          <p:nvPr>
            <p:ph sz="quarter" idx="13"/>
          </p:nvPr>
        </p:nvSpPr>
        <p:spPr/>
        <p:txBody>
          <a:bodyPr/>
          <a:lstStyle/>
          <a:p>
            <a:r>
              <a:rPr lang="en-GB" dirty="0"/>
              <a:t>Designing questionnaires</a:t>
            </a:r>
          </a:p>
          <a:p>
            <a:r>
              <a:rPr lang="en-GB" dirty="0"/>
              <a:t>Performing experiments and measuring results  (Realist ontology)</a:t>
            </a:r>
          </a:p>
          <a:p>
            <a:r>
              <a:rPr lang="en-GB" dirty="0"/>
              <a:t>Interviewing people  (idealist ontology)</a:t>
            </a:r>
          </a:p>
          <a:p>
            <a:endParaRPr lang="en-GB" dirty="0"/>
          </a:p>
          <a:p>
            <a:endParaRPr lang="en-GB" dirty="0"/>
          </a:p>
        </p:txBody>
      </p:sp>
    </p:spTree>
    <p:extLst>
      <p:ext uri="{BB962C8B-B14F-4D97-AF65-F5344CB8AC3E}">
        <p14:creationId xmlns:p14="http://schemas.microsoft.com/office/powerpoint/2010/main" val="4049405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DF649-19E3-375A-7331-15DCD0E734E1}"/>
              </a:ext>
            </a:extLst>
          </p:cNvPr>
          <p:cNvSpPr>
            <a:spLocks noGrp="1"/>
          </p:cNvSpPr>
          <p:nvPr>
            <p:ph type="title"/>
          </p:nvPr>
        </p:nvSpPr>
        <p:spPr/>
        <p:txBody>
          <a:bodyPr/>
          <a:lstStyle/>
          <a:p>
            <a:r>
              <a:rPr lang="en-GB" dirty="0"/>
              <a:t>What is a census?</a:t>
            </a:r>
          </a:p>
        </p:txBody>
      </p:sp>
      <p:sp>
        <p:nvSpPr>
          <p:cNvPr id="3" name="Content Placeholder 2">
            <a:extLst>
              <a:ext uri="{FF2B5EF4-FFF2-40B4-BE49-F238E27FC236}">
                <a16:creationId xmlns:a16="http://schemas.microsoft.com/office/drawing/2014/main" id="{4FD35150-3A37-4F99-CDF4-50AEDE8941BB}"/>
              </a:ext>
            </a:extLst>
          </p:cNvPr>
          <p:cNvSpPr>
            <a:spLocks noGrp="1"/>
          </p:cNvSpPr>
          <p:nvPr>
            <p:ph sz="quarter" idx="13"/>
          </p:nvPr>
        </p:nvSpPr>
        <p:spPr>
          <a:xfrm>
            <a:off x="685800" y="2063396"/>
            <a:ext cx="4186989" cy="3311189"/>
          </a:xfrm>
        </p:spPr>
        <p:txBody>
          <a:bodyPr/>
          <a:lstStyle/>
          <a:p>
            <a:r>
              <a:rPr lang="en-GB" dirty="0"/>
              <a:t>A census is where you ask absolutely everyone</a:t>
            </a:r>
          </a:p>
          <a:p>
            <a:r>
              <a:rPr lang="en-GB" dirty="0"/>
              <a:t>It is very expensive to carry out and takes a long time to collate the data</a:t>
            </a:r>
          </a:p>
          <a:p>
            <a:r>
              <a:rPr lang="en-GB" dirty="0"/>
              <a:t>The last census cost £906,000,000</a:t>
            </a:r>
          </a:p>
        </p:txBody>
      </p:sp>
      <p:pic>
        <p:nvPicPr>
          <p:cNvPr id="4" name="Picture 3">
            <a:extLst>
              <a:ext uri="{FF2B5EF4-FFF2-40B4-BE49-F238E27FC236}">
                <a16:creationId xmlns:a16="http://schemas.microsoft.com/office/drawing/2014/main" id="{6303832F-3053-687E-DCDF-4C9F105EA30E}"/>
              </a:ext>
            </a:extLst>
          </p:cNvPr>
          <p:cNvPicPr>
            <a:picLocks noChangeAspect="1"/>
          </p:cNvPicPr>
          <p:nvPr/>
        </p:nvPicPr>
        <p:blipFill>
          <a:blip r:embed="rId2"/>
          <a:stretch>
            <a:fillRect/>
          </a:stretch>
        </p:blipFill>
        <p:spPr>
          <a:xfrm>
            <a:off x="5088356" y="1837765"/>
            <a:ext cx="6286500" cy="3533775"/>
          </a:xfrm>
          <a:prstGeom prst="rect">
            <a:avLst/>
          </a:prstGeom>
        </p:spPr>
      </p:pic>
    </p:spTree>
    <p:extLst>
      <p:ext uri="{BB962C8B-B14F-4D97-AF65-F5344CB8AC3E}">
        <p14:creationId xmlns:p14="http://schemas.microsoft.com/office/powerpoint/2010/main" val="1463036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BB78-C9DB-88F1-FA07-6B48E44B226D}"/>
              </a:ext>
            </a:extLst>
          </p:cNvPr>
          <p:cNvSpPr>
            <a:spLocks noGrp="1"/>
          </p:cNvSpPr>
          <p:nvPr>
            <p:ph type="title"/>
          </p:nvPr>
        </p:nvSpPr>
        <p:spPr/>
        <p:txBody>
          <a:bodyPr/>
          <a:lstStyle/>
          <a:p>
            <a:r>
              <a:rPr lang="en-GB" dirty="0"/>
              <a:t>What is a survey?</a:t>
            </a:r>
          </a:p>
        </p:txBody>
      </p:sp>
      <p:sp>
        <p:nvSpPr>
          <p:cNvPr id="3" name="Content Placeholder 2">
            <a:extLst>
              <a:ext uri="{FF2B5EF4-FFF2-40B4-BE49-F238E27FC236}">
                <a16:creationId xmlns:a16="http://schemas.microsoft.com/office/drawing/2014/main" id="{6B1D94D4-DB79-9494-1A8E-4F4F6EC4A44F}"/>
              </a:ext>
            </a:extLst>
          </p:cNvPr>
          <p:cNvSpPr>
            <a:spLocks noGrp="1"/>
          </p:cNvSpPr>
          <p:nvPr>
            <p:ph sz="quarter" idx="13"/>
          </p:nvPr>
        </p:nvSpPr>
        <p:spPr/>
        <p:txBody>
          <a:bodyPr/>
          <a:lstStyle/>
          <a:p>
            <a:r>
              <a:rPr lang="en-GB" dirty="0"/>
              <a:t>A small scale study trying to find out the truth</a:t>
            </a:r>
          </a:p>
          <a:p>
            <a:r>
              <a:rPr lang="en-GB" dirty="0"/>
              <a:t>Think about what you want to know</a:t>
            </a:r>
          </a:p>
          <a:p>
            <a:r>
              <a:rPr lang="en-GB" dirty="0"/>
              <a:t>Think about the sampling technique</a:t>
            </a:r>
          </a:p>
          <a:p>
            <a:r>
              <a:rPr lang="en-GB" dirty="0"/>
              <a:t>Think about sample size</a:t>
            </a:r>
          </a:p>
          <a:p>
            <a:r>
              <a:rPr lang="en-GB" dirty="0"/>
              <a:t>Think carefully about the design of your instrument (questionnaire)</a:t>
            </a:r>
          </a:p>
          <a:p>
            <a:endParaRPr lang="en-GB" dirty="0"/>
          </a:p>
        </p:txBody>
      </p:sp>
    </p:spTree>
    <p:extLst>
      <p:ext uri="{BB962C8B-B14F-4D97-AF65-F5344CB8AC3E}">
        <p14:creationId xmlns:p14="http://schemas.microsoft.com/office/powerpoint/2010/main" val="29641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EB1E8-4260-B3E0-5289-94F03981A4DB}"/>
              </a:ext>
            </a:extLst>
          </p:cNvPr>
          <p:cNvSpPr>
            <a:spLocks noGrp="1"/>
          </p:cNvSpPr>
          <p:nvPr>
            <p:ph type="title"/>
          </p:nvPr>
        </p:nvSpPr>
        <p:spPr/>
        <p:txBody>
          <a:bodyPr/>
          <a:lstStyle/>
          <a:p>
            <a:r>
              <a:rPr lang="en-GB" dirty="0"/>
              <a:t>Questionnaire design</a:t>
            </a:r>
          </a:p>
        </p:txBody>
      </p:sp>
      <p:sp>
        <p:nvSpPr>
          <p:cNvPr id="5" name="Text Placeholder 4">
            <a:extLst>
              <a:ext uri="{FF2B5EF4-FFF2-40B4-BE49-F238E27FC236}">
                <a16:creationId xmlns:a16="http://schemas.microsoft.com/office/drawing/2014/main" id="{8F84C25B-12A0-FB1D-81D5-AD5B63097D12}"/>
              </a:ext>
            </a:extLst>
          </p:cNvPr>
          <p:cNvSpPr>
            <a:spLocks noGrp="1"/>
          </p:cNvSpPr>
          <p:nvPr>
            <p:ph type="body" idx="1"/>
          </p:nvPr>
        </p:nvSpPr>
        <p:spPr/>
        <p:txBody>
          <a:bodyPr/>
          <a:lstStyle/>
          <a:p>
            <a:r>
              <a:rPr lang="en-GB" dirty="0"/>
              <a:t>Are you after the truth or what you want people to believe?</a:t>
            </a:r>
          </a:p>
        </p:txBody>
      </p:sp>
    </p:spTree>
    <p:extLst>
      <p:ext uri="{BB962C8B-B14F-4D97-AF65-F5344CB8AC3E}">
        <p14:creationId xmlns:p14="http://schemas.microsoft.com/office/powerpoint/2010/main" val="31894193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88</TotalTime>
  <Words>714</Words>
  <Application>Microsoft Office PowerPoint</Application>
  <PresentationFormat>Widescreen</PresentationFormat>
  <Paragraphs>84</Paragraphs>
  <Slides>16</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Impact</vt:lpstr>
      <vt:lpstr>Main Event</vt:lpstr>
      <vt:lpstr>Questionnaires and Surveys</vt:lpstr>
      <vt:lpstr>What is truth? Ontologies and the like</vt:lpstr>
      <vt:lpstr>Epistemology – study of truth</vt:lpstr>
      <vt:lpstr>Studying the size of cows</vt:lpstr>
      <vt:lpstr>Studying Friendship</vt:lpstr>
      <vt:lpstr>Measuring opinions</vt:lpstr>
      <vt:lpstr>What is a census?</vt:lpstr>
      <vt:lpstr>What is a survey?</vt:lpstr>
      <vt:lpstr>Questionnaire design</vt:lpstr>
      <vt:lpstr>Questionnaire design</vt:lpstr>
      <vt:lpstr>Good questionnaire design</vt:lpstr>
      <vt:lpstr>Good questionnaire design</vt:lpstr>
      <vt:lpstr>Probability Sampling methods</vt:lpstr>
      <vt:lpstr>Non-probability sampling methods</vt:lpstr>
      <vt:lpstr>Example for Your task</vt:lpstr>
      <vt:lpstr>Your task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Questionnaires and Surveys</dc:title>
  <dc:creator>Mr H</dc:creator>
  <cp:lastModifiedBy>Mr H</cp:lastModifiedBy>
  <cp:revision>2</cp:revision>
  <dcterms:created xsi:type="dcterms:W3CDTF">2023-11-21T20:50:38Z</dcterms:created>
  <dcterms:modified xsi:type="dcterms:W3CDTF">2023-11-21T22:25:59Z</dcterms:modified>
</cp:coreProperties>
</file>